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6">
          <p15:clr>
            <a:srgbClr val="A4A3A4"/>
          </p15:clr>
        </p15:guide>
        <p15:guide id="2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6" orient="horz"/>
        <p:guide pos="383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5" name="Google Shape;14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23f525a9be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23f525a9be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323f525a9be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0" name="Google Shape;13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23f525a9be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23f525a9be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323f525a9be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3622976" y="1163780"/>
            <a:ext cx="7931722" cy="143177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  <a:defRPr sz="4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622976" y="2646069"/>
            <a:ext cx="7931722" cy="6374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7F7F7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Conte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838201" y="571503"/>
            <a:ext cx="10515601" cy="5649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❒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■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036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584960"/>
            <a:ext cx="10515600" cy="4617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❒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-column content" type="twoObj">
  <p:cSld name="TWO_OBJEC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8200" y="365125"/>
            <a:ext cx="10515600" cy="1036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8200" y="1600200"/>
            <a:ext cx="5181600" cy="4576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❒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2" type="body"/>
          </p:nvPr>
        </p:nvSpPr>
        <p:spPr>
          <a:xfrm>
            <a:off x="6172200" y="1600200"/>
            <a:ext cx="5181600" cy="4576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❒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titleOnly">
  <p:cSld name="TITLE_ONLY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0" y="2384931"/>
            <a:ext cx="12192000" cy="20881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6"/>
          <p:cNvSpPr/>
          <p:nvPr/>
        </p:nvSpPr>
        <p:spPr>
          <a:xfrm>
            <a:off x="1224109" y="2618509"/>
            <a:ext cx="1953437" cy="1620982"/>
          </a:xfrm>
          <a:custGeom>
            <a:rect b="b" l="l" r="r" t="t"/>
            <a:pathLst>
              <a:path extrusionOk="0" h="1247086" w="1501139">
                <a:moveTo>
                  <a:pt x="683259" y="0"/>
                </a:moveTo>
                <a:lnTo>
                  <a:pt x="962295" y="0"/>
                </a:lnTo>
                <a:lnTo>
                  <a:pt x="1501139" y="623543"/>
                </a:lnTo>
                <a:lnTo>
                  <a:pt x="962295" y="1247086"/>
                </a:lnTo>
                <a:lnTo>
                  <a:pt x="683259" y="1247086"/>
                </a:lnTo>
                <a:lnTo>
                  <a:pt x="1123741" y="737366"/>
                </a:lnTo>
                <a:lnTo>
                  <a:pt x="0" y="737366"/>
                </a:lnTo>
                <a:lnTo>
                  <a:pt x="0" y="509720"/>
                </a:lnTo>
                <a:lnTo>
                  <a:pt x="1123741" y="509720"/>
                </a:lnTo>
                <a:close/>
              </a:path>
            </a:pathLst>
          </a:custGeom>
          <a:solidFill>
            <a:srgbClr val="8E99AF">
              <a:alpha val="5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3373584" y="2417402"/>
            <a:ext cx="7376652" cy="20231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DE4"/>
              </a:buClr>
              <a:buSzPts val="11500"/>
              <a:buFont typeface="Arial"/>
              <a:buNone/>
              <a:defRPr sz="11500">
                <a:solidFill>
                  <a:srgbClr val="D8DDE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1184564" y="1891145"/>
            <a:ext cx="9822873" cy="16322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/>
          <p:nvPr>
            <p:ph idx="1" type="body"/>
          </p:nvPr>
        </p:nvSpPr>
        <p:spPr>
          <a:xfrm>
            <a:off x="3723409" y="3758193"/>
            <a:ext cx="4745182" cy="58521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8E99AF"/>
              </a:gs>
              <a:gs pos="100000">
                <a:srgbClr val="3B4354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F909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F909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F909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F909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9091"/>
              </a:buClr>
              <a:buSzPts val="1600"/>
              <a:buNone/>
              <a:defRPr sz="1600">
                <a:solidFill>
                  <a:srgbClr val="8F909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9091"/>
              </a:buClr>
              <a:buSzPts val="1600"/>
              <a:buNone/>
              <a:defRPr sz="1600">
                <a:solidFill>
                  <a:srgbClr val="8F909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9091"/>
              </a:buClr>
              <a:buSzPts val="1600"/>
              <a:buNone/>
              <a:defRPr sz="1600">
                <a:solidFill>
                  <a:srgbClr val="8F909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9091"/>
              </a:buClr>
              <a:buSzPts val="1600"/>
              <a:buNone/>
              <a:defRPr sz="1600">
                <a:solidFill>
                  <a:srgbClr val="8F909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839788" y="365125"/>
            <a:ext cx="10515600" cy="11493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839788" y="163544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❒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3" type="body"/>
          </p:nvPr>
        </p:nvSpPr>
        <p:spPr>
          <a:xfrm>
            <a:off x="6172200" y="163544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❒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and title" type="picTx">
  <p:cSld name="PICTURE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type="title"/>
          </p:nvPr>
        </p:nvSpPr>
        <p:spPr>
          <a:xfrm>
            <a:off x="839787" y="624840"/>
            <a:ext cx="4165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/>
          <p:nvPr>
            <p:ph idx="2" type="pic"/>
          </p:nvPr>
        </p:nvSpPr>
        <p:spPr>
          <a:xfrm>
            <a:off x="5184000" y="624840"/>
            <a:ext cx="6170400" cy="54036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9"/>
          <p:cNvSpPr txBox="1"/>
          <p:nvPr>
            <p:ph idx="1" type="body"/>
          </p:nvPr>
        </p:nvSpPr>
        <p:spPr>
          <a:xfrm>
            <a:off x="839787" y="2225040"/>
            <a:ext cx="416520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ly-arranged title and text" type="vertTitleAndTx">
  <p:cSld name="VERTICAL_TITLE_AND_VERTICAL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 rot="5400000">
            <a:off x="7708741" y="2531904"/>
            <a:ext cx="5811838" cy="1478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 rot="5400000">
            <a:off x="2374741" y="-1171416"/>
            <a:ext cx="5811838" cy="8884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❒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036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1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584960"/>
            <a:ext cx="10515600" cy="4617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❒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8F909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gradFill>
          <a:gsLst>
            <a:gs pos="0">
              <a:srgbClr val="F4F6F8"/>
            </a:gs>
            <a:gs pos="74000">
              <a:srgbClr val="AAB2C3"/>
            </a:gs>
            <a:gs pos="83000">
              <a:srgbClr val="AAB2C3"/>
            </a:gs>
            <a:gs pos="100000">
              <a:srgbClr val="C5CCD7"/>
            </a:gs>
          </a:gsLst>
          <a:lin ang="5400000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type="ctrTitle"/>
          </p:nvPr>
        </p:nvSpPr>
        <p:spPr>
          <a:xfrm>
            <a:off x="710550" y="530599"/>
            <a:ext cx="10770900" cy="24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</a:pPr>
            <a:r>
              <a:rPr lang="en-US"/>
              <a:t>DS Case Study 2</a:t>
            </a:r>
            <a:endParaRPr/>
          </a:p>
        </p:txBody>
      </p:sp>
      <p:sp>
        <p:nvSpPr>
          <p:cNvPr id="84" name="Google Shape;84;p12"/>
          <p:cNvSpPr txBox="1"/>
          <p:nvPr>
            <p:ph idx="1" type="subTitle"/>
          </p:nvPr>
        </p:nvSpPr>
        <p:spPr>
          <a:xfrm>
            <a:off x="1503050" y="3107404"/>
            <a:ext cx="9651900" cy="27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solidFill>
                  <a:srgbClr val="333333"/>
                </a:solidFill>
              </a:rPr>
              <a:t>Sanuja Chakraborty</a:t>
            </a:r>
            <a:endParaRPr b="1">
              <a:solidFill>
                <a:srgbClr val="333333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solidFill>
                  <a:srgbClr val="333333"/>
                </a:solidFill>
              </a:rPr>
              <a:t>Subasish Mula</a:t>
            </a:r>
            <a:endParaRPr b="1">
              <a:solidFill>
                <a:srgbClr val="333333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solidFill>
                  <a:srgbClr val="333333"/>
                </a:solidFill>
              </a:rPr>
              <a:t>Souptik Sarkar</a:t>
            </a:r>
            <a:endParaRPr b="1">
              <a:solidFill>
                <a:srgbClr val="33333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3373584" y="2417402"/>
            <a:ext cx="7376652" cy="20231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DE4"/>
              </a:buClr>
              <a:buSzPct val="100000"/>
              <a:buFont typeface="Arial Rounded"/>
              <a:buNone/>
            </a:pPr>
            <a:r>
              <a:rPr b="1" lang="en-US">
                <a:latin typeface="Arial Rounded"/>
                <a:ea typeface="Arial Rounded"/>
                <a:cs typeface="Arial Rounded"/>
                <a:sym typeface="Arial Rounded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>
            <p:ph type="title"/>
          </p:nvPr>
        </p:nvSpPr>
        <p:spPr>
          <a:xfrm>
            <a:off x="838200" y="365125"/>
            <a:ext cx="10515600" cy="1036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Introduction:</a:t>
            </a:r>
            <a:endParaRPr/>
          </a:p>
        </p:txBody>
      </p:sp>
      <p:sp>
        <p:nvSpPr>
          <p:cNvPr id="91" name="Google Shape;91;p13"/>
          <p:cNvSpPr txBox="1"/>
          <p:nvPr>
            <p:ph idx="1" type="body"/>
          </p:nvPr>
        </p:nvSpPr>
        <p:spPr>
          <a:xfrm>
            <a:off x="838200" y="1584949"/>
            <a:ext cx="10515600" cy="50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r>
              <a:rPr b="1" lang="en-US" sz="2500">
                <a:solidFill>
                  <a:srgbClr val="000000"/>
                </a:solidFill>
              </a:rPr>
              <a:t>What are Activation Functions?</a:t>
            </a:r>
            <a:br>
              <a:rPr b="1" lang="en-US" sz="2500">
                <a:solidFill>
                  <a:srgbClr val="000000"/>
                </a:solidFill>
              </a:rPr>
            </a:br>
            <a:r>
              <a:rPr lang="en-US" sz="2500">
                <a:solidFill>
                  <a:srgbClr val="000000"/>
                </a:solidFill>
              </a:rPr>
              <a:t>Functions that determine the output of a neural network node given an input or set of inputs.</a:t>
            </a:r>
            <a:endParaRPr sz="2500">
              <a:solidFill>
                <a:srgbClr val="000000"/>
              </a:solidFill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r>
              <a:rPr b="1" lang="en-US" sz="2500">
                <a:solidFill>
                  <a:srgbClr val="000000"/>
                </a:solidFill>
              </a:rPr>
              <a:t>Why are they important?</a:t>
            </a:r>
            <a:br>
              <a:rPr b="1" lang="en-US" sz="2500">
                <a:solidFill>
                  <a:srgbClr val="000000"/>
                </a:solidFill>
              </a:rPr>
            </a:br>
            <a:r>
              <a:rPr lang="en-US" sz="2500">
                <a:solidFill>
                  <a:srgbClr val="000000"/>
                </a:solidFill>
              </a:rPr>
              <a:t>They introduce non-linearity, allowing neural networks to model complex patterns.</a:t>
            </a:r>
            <a:endParaRPr sz="2500">
              <a:solidFill>
                <a:srgbClr val="000000"/>
              </a:solidFill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●"/>
            </a:pPr>
            <a:r>
              <a:rPr b="1" lang="en-US" sz="2500">
                <a:solidFill>
                  <a:srgbClr val="000000"/>
                </a:solidFill>
              </a:rPr>
              <a:t>Objectives of this Presentation:</a:t>
            </a:r>
            <a:endParaRPr b="1" sz="2500">
              <a:solidFill>
                <a:srgbClr val="000000"/>
              </a:solidFill>
            </a:endParaRPr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rgbClr val="000000"/>
                </a:solidFill>
              </a:rPr>
              <a:t>Explore various activation functions.</a:t>
            </a:r>
            <a:endParaRPr sz="2500">
              <a:solidFill>
                <a:srgbClr val="000000"/>
              </a:solidFill>
            </a:endParaRPr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rgbClr val="000000"/>
                </a:solidFill>
              </a:rPr>
              <a:t>Discuss their advantages and disadvantages.</a:t>
            </a:r>
            <a:endParaRPr sz="2500">
              <a:solidFill>
                <a:srgbClr val="000000"/>
              </a:solidFill>
            </a:endParaRPr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AutoNum type="arabicPeriod"/>
            </a:pPr>
            <a:r>
              <a:rPr lang="en-US" sz="2500">
                <a:solidFill>
                  <a:srgbClr val="000000"/>
                </a:solidFill>
              </a:rPr>
              <a:t>Present methods to improve model accuracy.</a:t>
            </a:r>
            <a:endParaRPr sz="2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838200" y="365125"/>
            <a:ext cx="10515600" cy="1036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Activation Functions Explored:</a:t>
            </a:r>
            <a:endParaRPr/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838200" y="1600200"/>
            <a:ext cx="10894060" cy="4907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 rot="5400000">
            <a:off x="685799" y="1600200"/>
            <a:ext cx="398463" cy="398463"/>
          </a:xfrm>
          <a:prstGeom prst="corner">
            <a:avLst>
              <a:gd fmla="val 17775" name="adj1"/>
              <a:gd fmla="val 17647" name="adj2"/>
            </a:avLst>
          </a:prstGeom>
          <a:gradFill>
            <a:gsLst>
              <a:gs pos="0">
                <a:srgbClr val="8E99AF"/>
              </a:gs>
              <a:gs pos="100000">
                <a:srgbClr val="3B4354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225" y="1600200"/>
            <a:ext cx="12192000" cy="5149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838200" y="365125"/>
            <a:ext cx="10515600" cy="812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33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rPr lang="en-US" sz="3330">
                <a:solidFill>
                  <a:srgbClr val="000000"/>
                </a:solidFill>
              </a:rPr>
              <a:t>Comparison of Activation Functions</a:t>
            </a:r>
            <a:endParaRPr sz="333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959"/>
          </a:p>
        </p:txBody>
      </p:sp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838200" y="1177824"/>
            <a:ext cx="10515600" cy="502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142225"/>
            <a:ext cx="10515601" cy="509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838200" y="365125"/>
            <a:ext cx="10515600" cy="1036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000000"/>
                </a:solidFill>
              </a:rPr>
              <a:t>Methods to Improve Model Accuracy</a:t>
            </a:r>
            <a:endParaRPr sz="37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838200" y="1584949"/>
            <a:ext cx="10515600" cy="50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1" lang="en-US" sz="1900">
                <a:solidFill>
                  <a:srgbClr val="000000"/>
                </a:solidFill>
              </a:rPr>
              <a:t>Optimizers:</a:t>
            </a:r>
            <a:endParaRPr b="1" sz="1900">
              <a:solidFill>
                <a:srgbClr val="000000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</a:pPr>
            <a:r>
              <a:rPr lang="en-US" sz="1900">
                <a:solidFill>
                  <a:srgbClr val="000000"/>
                </a:solidFill>
              </a:rPr>
              <a:t>Use advanced optimizers like Adam, RMSprop, or SGD with momentum.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1" lang="en-US" sz="1900">
                <a:solidFill>
                  <a:srgbClr val="000000"/>
                </a:solidFill>
              </a:rPr>
              <a:t>Loss Functions:</a:t>
            </a:r>
            <a:endParaRPr b="1" sz="1900">
              <a:solidFill>
                <a:srgbClr val="000000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</a:pPr>
            <a:r>
              <a:rPr lang="en-US" sz="1900">
                <a:solidFill>
                  <a:srgbClr val="000000"/>
                </a:solidFill>
              </a:rPr>
              <a:t>Experiment with Cross-Entropy Loss, Mean Squared Error, etc.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1" lang="en-US" sz="1900">
                <a:solidFill>
                  <a:srgbClr val="000000"/>
                </a:solidFill>
              </a:rPr>
              <a:t>Batch Normalization:</a:t>
            </a:r>
            <a:endParaRPr b="1" sz="1900">
              <a:solidFill>
                <a:srgbClr val="000000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</a:pPr>
            <a:r>
              <a:rPr lang="en-US" sz="1900">
                <a:solidFill>
                  <a:srgbClr val="000000"/>
                </a:solidFill>
              </a:rPr>
              <a:t>Helps stabilize training and improve convergence.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1" lang="en-US" sz="1900">
                <a:solidFill>
                  <a:srgbClr val="000000"/>
                </a:solidFill>
              </a:rPr>
              <a:t>Dropout Regularization:</a:t>
            </a:r>
            <a:endParaRPr b="1" sz="1900">
              <a:solidFill>
                <a:srgbClr val="000000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</a:pPr>
            <a:r>
              <a:rPr lang="en-US" sz="1900">
                <a:solidFill>
                  <a:srgbClr val="000000"/>
                </a:solidFill>
              </a:rPr>
              <a:t>Reduces overfitting by randomly dropping neurons during training.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1" lang="en-US" sz="1900">
                <a:solidFill>
                  <a:srgbClr val="000000"/>
                </a:solidFill>
              </a:rPr>
              <a:t>Hyperparameter Tuning:</a:t>
            </a:r>
            <a:endParaRPr b="1" sz="1900">
              <a:solidFill>
                <a:srgbClr val="000000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</a:pPr>
            <a:r>
              <a:rPr lang="en-US" sz="1900">
                <a:solidFill>
                  <a:srgbClr val="000000"/>
                </a:solidFill>
              </a:rPr>
              <a:t>Optimize learning rates, batch sizes, and epochs.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1" lang="en-US" sz="1900">
                <a:solidFill>
                  <a:srgbClr val="000000"/>
                </a:solidFill>
              </a:rPr>
              <a:t>Early Stopping:</a:t>
            </a:r>
            <a:endParaRPr b="1" sz="1900">
              <a:solidFill>
                <a:srgbClr val="000000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</a:pPr>
            <a:r>
              <a:rPr lang="en-US" sz="1900">
                <a:solidFill>
                  <a:srgbClr val="000000"/>
                </a:solidFill>
              </a:rPr>
              <a:t>Stop training once validation accuracy stops improving.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AutoNum type="arabicPeriod"/>
            </a:pPr>
            <a:r>
              <a:rPr b="1" lang="en-US" sz="1900">
                <a:solidFill>
                  <a:srgbClr val="000000"/>
                </a:solidFill>
              </a:rPr>
              <a:t>Data Augmentation:</a:t>
            </a:r>
            <a:endParaRPr b="1" sz="1900">
              <a:solidFill>
                <a:srgbClr val="000000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</a:pPr>
            <a:r>
              <a:rPr lang="en-US" sz="1900">
                <a:solidFill>
                  <a:srgbClr val="000000"/>
                </a:solidFill>
              </a:rPr>
              <a:t>Expand dataset with transformations to improve generalization.</a:t>
            </a:r>
            <a:endParaRPr sz="1900">
              <a:solidFill>
                <a:srgbClr val="000000"/>
              </a:solidFill>
            </a:endParaRPr>
          </a:p>
          <a:p>
            <a:pPr indent="-190500" lvl="0" marL="3429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838200" y="365125"/>
            <a:ext cx="10515600" cy="10369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2922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3811">
                <a:solidFill>
                  <a:srgbClr val="000000"/>
                </a:solidFill>
              </a:rPr>
              <a:t>Case Study: Sample Dataset</a:t>
            </a:r>
            <a:endParaRPr sz="381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838200" y="1247625"/>
            <a:ext cx="10515600" cy="54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617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1. ReLU Activation Function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   - Hidden Layer: 7 neurons with ReLU activation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   - Output Layer: 3 neurons with softmax activation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t/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2. Leaky ReLU Activation Function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   - Hidden Layer: 7 neurons with Leaky ReLU activation (alpha=0.1)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   - Output Layer: 3 neurons with softmax activation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t/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3. Sigmoid Activation Function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   - Hidden Layer: 7 neurons with sigmoid activation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   - Output Layer: 3 neurons with softmax activation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t/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4. Tanh Activation Function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 - Hidden Layer: 7 neurons with sigmoid activation</a:t>
            </a:r>
            <a:endParaRPr sz="2205">
              <a:solidFill>
                <a:srgbClr val="000000"/>
              </a:solidFill>
            </a:endParaRPr>
          </a:p>
          <a:p>
            <a:pPr indent="-36861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5"/>
              <a:buFont typeface="Arial"/>
              <a:buChar char="●"/>
            </a:pPr>
            <a:r>
              <a:rPr lang="en-US" sz="2205">
                <a:solidFill>
                  <a:srgbClr val="000000"/>
                </a:solidFill>
              </a:rPr>
              <a:t> - Output Layer: 3 neurons with softmax activation</a:t>
            </a:r>
            <a:endParaRPr sz="2205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b="1" sz="1804">
              <a:solidFill>
                <a:srgbClr val="000000"/>
              </a:solidFill>
            </a:endParaRPr>
          </a:p>
          <a:p>
            <a:pPr indent="0" lvl="0" marL="34290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32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/>
          <p:nvPr/>
        </p:nvSpPr>
        <p:spPr>
          <a:xfrm>
            <a:off x="3251200" y="482600"/>
            <a:ext cx="5689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Comparison of Results</a:t>
            </a:r>
            <a:endParaRPr b="1" i="0" sz="2800" u="none" cap="none" strike="noStrike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2600" y="1805100"/>
            <a:ext cx="9787175" cy="430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838200" y="365125"/>
            <a:ext cx="105156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3366">
                <a:solidFill>
                  <a:srgbClr val="000000"/>
                </a:solidFill>
              </a:rPr>
              <a:t>Insights and Recommendations</a:t>
            </a:r>
            <a:endParaRPr sz="3366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4" name="Google Shape;134;p19"/>
          <p:cNvSpPr/>
          <p:nvPr/>
        </p:nvSpPr>
        <p:spPr>
          <a:xfrm>
            <a:off x="434975" y="2696210"/>
            <a:ext cx="6219190" cy="13538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B4355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567700" y="1263100"/>
            <a:ext cx="11063700" cy="52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700"/>
              <a:buChar char="●"/>
            </a:pPr>
            <a:r>
              <a:rPr b="1" lang="en-US" sz="2700"/>
              <a:t>Insights:</a:t>
            </a:r>
            <a:endParaRPr b="1"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en-US" sz="2700"/>
              <a:t>ReLU and Leaky ReLU are effective for most tasks.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en-US" sz="2700"/>
              <a:t>Softmax is essential for multi-class problems.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en-US" sz="2700"/>
              <a:t>Proper choice of activation functions and optimizers significantly impacts accuracy.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b="1" lang="en-US" sz="2700"/>
              <a:t>Recommendations:</a:t>
            </a:r>
            <a:endParaRPr b="1"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en-US" sz="2700"/>
              <a:t>Start with ReLU and adapt based on task-specific needs.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en-US" sz="2700"/>
              <a:t>Regularly tune hyperparameters and use techniques like batch normalization for optimal performance.</a:t>
            </a:r>
            <a:endParaRPr sz="2700"/>
          </a:p>
          <a:p>
            <a:pPr indent="-171450" lvl="0" marL="28575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3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type="title"/>
          </p:nvPr>
        </p:nvSpPr>
        <p:spPr>
          <a:xfrm>
            <a:off x="838200" y="365125"/>
            <a:ext cx="10515600" cy="1037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3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rPr lang="en-US" sz="3730">
                <a:solidFill>
                  <a:srgbClr val="000000"/>
                </a:solidFill>
              </a:rPr>
              <a:t>Conclusion</a:t>
            </a:r>
            <a:endParaRPr sz="373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6160"/>
          </a:p>
        </p:txBody>
      </p:sp>
      <p:sp>
        <p:nvSpPr>
          <p:cNvPr id="142" name="Google Shape;142;p20"/>
          <p:cNvSpPr txBox="1"/>
          <p:nvPr>
            <p:ph idx="1" type="body"/>
          </p:nvPr>
        </p:nvSpPr>
        <p:spPr>
          <a:xfrm>
            <a:off x="838200" y="1584960"/>
            <a:ext cx="10515600" cy="461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0000"/>
                </a:solidFill>
              </a:rPr>
              <a:t>Key Takeaways:</a:t>
            </a:r>
            <a:endParaRPr b="1" sz="3000">
              <a:solidFill>
                <a:srgbClr val="000000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</a:pPr>
            <a:r>
              <a:rPr lang="en-US" sz="3000">
                <a:solidFill>
                  <a:srgbClr val="000000"/>
                </a:solidFill>
              </a:rPr>
              <a:t>Activation functions play a pivotal role in neural networks.</a:t>
            </a:r>
            <a:endParaRPr sz="3000">
              <a:solidFill>
                <a:srgbClr val="000000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</a:pPr>
            <a:r>
              <a:rPr lang="en-US" sz="3000">
                <a:solidFill>
                  <a:srgbClr val="000000"/>
                </a:solidFill>
              </a:rPr>
              <a:t>Each activation function has its strengths and limitations.</a:t>
            </a:r>
            <a:endParaRPr sz="3000">
              <a:solidFill>
                <a:srgbClr val="000000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</a:pPr>
            <a:r>
              <a:rPr lang="en-US" sz="3000">
                <a:solidFill>
                  <a:srgbClr val="000000"/>
                </a:solidFill>
              </a:rPr>
              <a:t>Combining the right activation functions with optimization techniques enhances accuracy.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160162.162">
      <a:dk1>
        <a:srgbClr val="3D3F41"/>
      </a:dk1>
      <a:lt1>
        <a:srgbClr val="FFFFFF"/>
      </a:lt1>
      <a:dk2>
        <a:srgbClr val="3D3F41"/>
      </a:dk2>
      <a:lt2>
        <a:srgbClr val="FFFFFF"/>
      </a:lt2>
      <a:accent1>
        <a:srgbClr val="4F5A71"/>
      </a:accent1>
      <a:accent2>
        <a:srgbClr val="6A8F94"/>
      </a:accent2>
      <a:accent3>
        <a:srgbClr val="4E6363"/>
      </a:accent3>
      <a:accent4>
        <a:srgbClr val="8B695B"/>
      </a:accent4>
      <a:accent5>
        <a:srgbClr val="B2C6D2"/>
      </a:accent5>
      <a:accent6>
        <a:srgbClr val="FFC000"/>
      </a:accent6>
      <a:hlink>
        <a:srgbClr val="00B0F0"/>
      </a:hlink>
      <a:folHlink>
        <a:srgbClr val="AFB2B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